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58" r:id="rId6"/>
    <p:sldId id="260" r:id="rId7"/>
    <p:sldId id="261" r:id="rId8"/>
    <p:sldId id="259" r:id="rId9"/>
    <p:sldId id="262" r:id="rId10"/>
    <p:sldId id="263" r:id="rId11"/>
    <p:sldId id="266" r:id="rId12"/>
    <p:sldId id="264" r:id="rId13"/>
    <p:sldId id="267" r:id="rId14"/>
    <p:sldId id="268" r:id="rId15"/>
    <p:sldId id="269" r:id="rId16"/>
    <p:sldId id="278" r:id="rId17"/>
    <p:sldId id="277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6/20/24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33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6/20/24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0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6/20/24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2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6/20/24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6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6/20/24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6/20/24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3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6/20/24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2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6/20/24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8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6/20/24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9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6/20/24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6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9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Q60FeWYmtw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8914" y="893935"/>
            <a:ext cx="5364937" cy="3339390"/>
          </a:xfrm>
        </p:spPr>
        <p:txBody>
          <a:bodyPr anchor="ctr">
            <a:normAutofit/>
          </a:bodyPr>
          <a:lstStyle/>
          <a:p>
            <a:r>
              <a:rPr lang="en-US" sz="6000" dirty="0">
                <a:latin typeface="Avenir Next LT Pro"/>
              </a:rPr>
              <a:t>Alternative Energies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8915" y="4876803"/>
            <a:ext cx="5364936" cy="909848"/>
          </a:xfrm>
        </p:spPr>
        <p:txBody>
          <a:bodyPr anchor="t">
            <a:normAutofit/>
          </a:bodyPr>
          <a:lstStyle/>
          <a:p>
            <a:r>
              <a:rPr lang="en-US" dirty="0"/>
              <a:t>Coastal Studies Institute</a:t>
            </a:r>
          </a:p>
        </p:txBody>
      </p:sp>
      <p:pic>
        <p:nvPicPr>
          <p:cNvPr id="12" name="Picture 11" descr="A boat in the water&#10;&#10;Description automatically generated">
            <a:extLst>
              <a:ext uri="{FF2B5EF4-FFF2-40B4-BE49-F238E27FC236}">
                <a16:creationId xmlns:a16="http://schemas.microsoft.com/office/drawing/2014/main" id="{714E2466-B595-DBCF-DEFE-6377C6A6A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22" t="171" r="14220" b="1538"/>
          <a:stretch/>
        </p:blipFill>
        <p:spPr>
          <a:xfrm>
            <a:off x="1" y="-5851"/>
            <a:ext cx="5237819" cy="6858009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Fossil Fuels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758952" y="1757835"/>
            <a:ext cx="1067104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Coal, petroleum, natural gas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Non-renewable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Burning produces heat – also releases greenhouse 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Relatively inexpensive, easily transported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Not sustainable, contributes to global warming, extraction can be damaging to landscape, economic fluctuations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Alternative Energy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758952" y="1757835"/>
            <a:ext cx="1086983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Solar Power – heat and light from the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Wind Power – kinetic energy to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Hydroelectric – using flowing water (rivers, dams)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Ocean Energy – kinetic energy to electricity by harnessing waves, currents, and tides</a:t>
            </a:r>
          </a:p>
        </p:txBody>
      </p:sp>
      <p:pic>
        <p:nvPicPr>
          <p:cNvPr id="4" name="Google Shape;175;p24" descr="wave.jpg">
            <a:extLst>
              <a:ext uri="{FF2B5EF4-FFF2-40B4-BE49-F238E27FC236}">
                <a16:creationId xmlns:a16="http://schemas.microsoft.com/office/drawing/2014/main" id="{0BBC8D11-0347-9BA1-AF75-F63C8992BD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7853" y="4341452"/>
            <a:ext cx="2965315" cy="221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6;p24" descr="denmark14">
            <a:extLst>
              <a:ext uri="{FF2B5EF4-FFF2-40B4-BE49-F238E27FC236}">
                <a16:creationId xmlns:a16="http://schemas.microsoft.com/office/drawing/2014/main" id="{8C58464B-FB5A-33FB-7B74-B2DC112B24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366" y="4341452"/>
            <a:ext cx="2965315" cy="221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7;p24" descr="Solar-Panels.jpg">
            <a:extLst>
              <a:ext uri="{FF2B5EF4-FFF2-40B4-BE49-F238E27FC236}">
                <a16:creationId xmlns:a16="http://schemas.microsoft.com/office/drawing/2014/main" id="{45C2407A-9D8C-165B-5BD9-D6D6DEB6AA1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607" y="4341452"/>
            <a:ext cx="2816090" cy="221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3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720374"/>
            <a:ext cx="8573891" cy="822960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North Carolina Renewable Ocean Energy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758953" y="2191843"/>
            <a:ext cx="76306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Based at CSI and in partnership with the colleges of engineering at NCSU, UNCC, and NC A&amp;T</a:t>
            </a:r>
          </a:p>
          <a:p>
            <a:endParaRPr lang="en-US" sz="2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A state-funded program that seeks to develop and advance sustainable marine energy solutions to power North Carolina’s Blue Economy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F85CAE1-A6DD-4AE0-2AB9-2DA6FF20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238" y="1740558"/>
            <a:ext cx="2816477" cy="3044078"/>
          </a:xfrm>
          <a:prstGeom prst="rect">
            <a:avLst/>
          </a:prstGeom>
          <a:noFill/>
          <a:effectLst>
            <a:glow rad="670519">
              <a:schemeClr val="bg1">
                <a:alpha val="78125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64E84FA-987E-962C-65C5-AED26CAB3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2" y="5314666"/>
            <a:ext cx="2126136" cy="12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02F555DE-A0E6-F76B-220D-B4A1E6D8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13" y="5422019"/>
            <a:ext cx="2597448" cy="10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D7E558AA-0796-A30A-5CFA-1262648B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76" y="5314666"/>
            <a:ext cx="1911428" cy="130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C35A4330-BB2F-B780-7531-242F0E32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16" y="5252027"/>
            <a:ext cx="3266922" cy="127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The North Carolina Renewable Ocean Energy Program">
            <a:hlinkClick r:id="" action="ppaction://media"/>
            <a:extLst>
              <a:ext uri="{FF2B5EF4-FFF2-40B4-BE49-F238E27FC236}">
                <a16:creationId xmlns:a16="http://schemas.microsoft.com/office/drawing/2014/main" id="{83DB3A41-E5C9-6384-D59D-F4D181879E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06F81-92C2-6E48-B38F-51B98BC4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545" y="2777988"/>
            <a:ext cx="9530568" cy="1063487"/>
          </a:xfrm>
        </p:spPr>
        <p:txBody>
          <a:bodyPr>
            <a:noAutofit/>
          </a:bodyPr>
          <a:lstStyle/>
          <a:p>
            <a:r>
              <a:rPr lang="en-US" dirty="0">
                <a:latin typeface="Avenir Next LT Pro"/>
              </a:rPr>
              <a:t>Ocean Energy Devices</a:t>
            </a:r>
          </a:p>
        </p:txBody>
      </p:sp>
    </p:spTree>
    <p:extLst>
      <p:ext uri="{BB962C8B-B14F-4D97-AF65-F5344CB8AC3E}">
        <p14:creationId xmlns:p14="http://schemas.microsoft.com/office/powerpoint/2010/main" val="94455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Attenuator - Waves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758951" y="1757835"/>
            <a:ext cx="1095389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Large jointed sections that move parallel to the wave direction on the waters’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Rise and fall of waves create a flexing motion – converted into rotation or hydraulic pumps to generate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Offshore, &gt;50 m depth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4" name="Google Shape;210;p29">
            <a:extLst>
              <a:ext uri="{FF2B5EF4-FFF2-40B4-BE49-F238E27FC236}">
                <a16:creationId xmlns:a16="http://schemas.microsoft.com/office/drawing/2014/main" id="{F8C4C2C9-AD94-46CD-1562-668145B6D53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878" r="5116" b="16276"/>
          <a:stretch/>
        </p:blipFill>
        <p:spPr>
          <a:xfrm>
            <a:off x="8273605" y="4148763"/>
            <a:ext cx="3732576" cy="247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4;p29">
            <a:extLst>
              <a:ext uri="{FF2B5EF4-FFF2-40B4-BE49-F238E27FC236}">
                <a16:creationId xmlns:a16="http://schemas.microsoft.com/office/drawing/2014/main" id="{7E2E7895-821E-BDD7-1502-7C125106E2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6" y="4134915"/>
            <a:ext cx="4711147" cy="24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F31E2A-3D94-8D5A-C57F-950542C377F4}"/>
              </a:ext>
            </a:extLst>
          </p:cNvPr>
          <p:cNvSpPr txBox="1"/>
          <p:nvPr/>
        </p:nvSpPr>
        <p:spPr>
          <a:xfrm>
            <a:off x="10508196" y="4173881"/>
            <a:ext cx="13267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Pelamis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ttenuator">
            <a:extLst>
              <a:ext uri="{FF2B5EF4-FFF2-40B4-BE49-F238E27FC236}">
                <a16:creationId xmlns:a16="http://schemas.microsoft.com/office/drawing/2014/main" id="{270DD061-B341-83FA-1EB5-2FDE40D34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2"/>
          <a:stretch/>
        </p:blipFill>
        <p:spPr bwMode="auto">
          <a:xfrm>
            <a:off x="4864678" y="4148764"/>
            <a:ext cx="3408927" cy="247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Point Absorber - Waves</a:t>
            </a:r>
          </a:p>
        </p:txBody>
      </p:sp>
      <p:pic>
        <p:nvPicPr>
          <p:cNvPr id="8" name="Google Shape;221;p30" descr="OPT Wave Bouy 2.bmp">
            <a:extLst>
              <a:ext uri="{FF2B5EF4-FFF2-40B4-BE49-F238E27FC236}">
                <a16:creationId xmlns:a16="http://schemas.microsoft.com/office/drawing/2014/main" id="{07AD6B18-DFD7-8C4F-3FC8-ECFFD202507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13750" r="-13750"/>
          <a:stretch/>
        </p:blipFill>
        <p:spPr>
          <a:xfrm>
            <a:off x="7532736" y="3653079"/>
            <a:ext cx="4956440" cy="291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4;p30" descr="Picture2.jpg">
            <a:extLst>
              <a:ext uri="{FF2B5EF4-FFF2-40B4-BE49-F238E27FC236}">
                <a16:creationId xmlns:a16="http://schemas.microsoft.com/office/drawing/2014/main" id="{1769B968-7A39-4DD0-881C-85AB2D191B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25" y="3648129"/>
            <a:ext cx="3653938" cy="29242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2F16A2-E354-BECE-C677-8041447C27EA}"/>
              </a:ext>
            </a:extLst>
          </p:cNvPr>
          <p:cNvSpPr txBox="1"/>
          <p:nvPr/>
        </p:nvSpPr>
        <p:spPr>
          <a:xfrm>
            <a:off x="8478269" y="5863887"/>
            <a:ext cx="3416460" cy="115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OPT’s </a:t>
            </a:r>
            <a:r>
              <a:rPr lang="en-US" dirty="0" err="1">
                <a:solidFill>
                  <a:schemeClr val="bg1"/>
                </a:solidFill>
              </a:rPr>
              <a:t>PowerBuoy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(single point absorber)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B8032-8D89-1953-8BB3-52C99A5932AC}"/>
              </a:ext>
            </a:extLst>
          </p:cNvPr>
          <p:cNvSpPr txBox="1"/>
          <p:nvPr/>
        </p:nvSpPr>
        <p:spPr>
          <a:xfrm>
            <a:off x="5283349" y="5863887"/>
            <a:ext cx="260047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Wave Star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(multi-point absorber)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0AFDC-ACAF-A9EA-CB37-DA79DDB3D7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61"/>
          <a:stretch/>
        </p:blipFill>
        <p:spPr>
          <a:xfrm>
            <a:off x="226649" y="3648130"/>
            <a:ext cx="3991390" cy="29197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758953" y="1757835"/>
            <a:ext cx="1047931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Buoy-like device(s) sit on the waters’ surface and move relative to a stationary structure in response to wave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Electricity produced by a generator or pumped fluid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Useable in many water depths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9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Submerged Point Absorber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758952" y="1757835"/>
            <a:ext cx="1067104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Submerged buoy device moves relative to a stationary seabed foundation in response to deeper orbital motion of wave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Electricity produced by a generator or pumped fluid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80-90 m depths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9" name="Google Shape;234;p31" descr="PointAbsorber.jpg">
            <a:extLst>
              <a:ext uri="{FF2B5EF4-FFF2-40B4-BE49-F238E27FC236}">
                <a16:creationId xmlns:a16="http://schemas.microsoft.com/office/drawing/2014/main" id="{A412DC49-975E-8618-DF1B-927753EF30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7079" y="3566992"/>
            <a:ext cx="3254176" cy="308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WS | Teamwork Technology">
            <a:extLst>
              <a:ext uri="{FF2B5EF4-FFF2-40B4-BE49-F238E27FC236}">
                <a16:creationId xmlns:a16="http://schemas.microsoft.com/office/drawing/2014/main" id="{F29BDB28-8385-26E3-1712-548B80A31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513" r="-169" b="513"/>
          <a:stretch/>
        </p:blipFill>
        <p:spPr bwMode="auto">
          <a:xfrm>
            <a:off x="6348205" y="3562109"/>
            <a:ext cx="3254176" cy="30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923EE0-07CF-C2E6-D166-9F237F9AFA44}"/>
              </a:ext>
            </a:extLst>
          </p:cNvPr>
          <p:cNvSpPr txBox="1"/>
          <p:nvPr/>
        </p:nvSpPr>
        <p:spPr>
          <a:xfrm>
            <a:off x="6348205" y="3598606"/>
            <a:ext cx="221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Archimedes Wave Swing</a:t>
            </a:r>
          </a:p>
        </p:txBody>
      </p:sp>
    </p:spTree>
    <p:extLst>
      <p:ext uri="{BB962C8B-B14F-4D97-AF65-F5344CB8AC3E}">
        <p14:creationId xmlns:p14="http://schemas.microsoft.com/office/powerpoint/2010/main" val="328332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476" y="662899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Overtopping Terminator – Waves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883598" y="4533012"/>
            <a:ext cx="349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Nearshore, 6-30 m depths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F684C-6C17-0B59-2779-F80A6D6F98BD}"/>
              </a:ext>
            </a:extLst>
          </p:cNvPr>
          <p:cNvSpPr/>
          <p:nvPr/>
        </p:nvSpPr>
        <p:spPr>
          <a:xfrm>
            <a:off x="7739995" y="1662442"/>
            <a:ext cx="4214199" cy="2234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a sea water turbine&#10;&#10;Description automatically generated">
            <a:extLst>
              <a:ext uri="{FF2B5EF4-FFF2-40B4-BE49-F238E27FC236}">
                <a16:creationId xmlns:a16="http://schemas.microsoft.com/office/drawing/2014/main" id="{2A4175DC-AC47-88C6-AA91-5525AE4C0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/>
          <a:stretch/>
        </p:blipFill>
        <p:spPr>
          <a:xfrm>
            <a:off x="7739995" y="1680252"/>
            <a:ext cx="4214199" cy="2218119"/>
          </a:xfrm>
          <a:prstGeom prst="rect">
            <a:avLst/>
          </a:prstGeom>
        </p:spPr>
      </p:pic>
      <p:pic>
        <p:nvPicPr>
          <p:cNvPr id="16" name="Picture 15" descr="A red barge in the water&#10;&#10;Description automatically generated">
            <a:extLst>
              <a:ext uri="{FF2B5EF4-FFF2-40B4-BE49-F238E27FC236}">
                <a16:creationId xmlns:a16="http://schemas.microsoft.com/office/drawing/2014/main" id="{293DCEA8-AC33-22A4-184E-5D39E7F6B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2"/>
          <a:stretch/>
        </p:blipFill>
        <p:spPr>
          <a:xfrm>
            <a:off x="7998458" y="4036971"/>
            <a:ext cx="3933794" cy="2656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F31E2A-3D94-8D5A-C57F-950542C377F4}"/>
              </a:ext>
            </a:extLst>
          </p:cNvPr>
          <p:cNvSpPr txBox="1"/>
          <p:nvPr/>
        </p:nvSpPr>
        <p:spPr>
          <a:xfrm>
            <a:off x="8118850" y="5920137"/>
            <a:ext cx="1073888" cy="116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Wave Dragon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89815F-EE90-10C5-97C9-20B6806D1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702"/>
          <a:stretch/>
        </p:blipFill>
        <p:spPr>
          <a:xfrm>
            <a:off x="4171601" y="4035794"/>
            <a:ext cx="3677265" cy="26564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813EE-D8B8-A754-06F0-A9DC960A977E}"/>
              </a:ext>
            </a:extLst>
          </p:cNvPr>
          <p:cNvSpPr txBox="1"/>
          <p:nvPr/>
        </p:nvSpPr>
        <p:spPr>
          <a:xfrm>
            <a:off x="883598" y="1872698"/>
            <a:ext cx="6225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Wave action fills a reservoir to a higher level than the surrounding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Pressure difference forces fluid through turbine to spin a generator and produce electricity</a:t>
            </a:r>
          </a:p>
        </p:txBody>
      </p:sp>
    </p:spTree>
    <p:extLst>
      <p:ext uri="{BB962C8B-B14F-4D97-AF65-F5344CB8AC3E}">
        <p14:creationId xmlns:p14="http://schemas.microsoft.com/office/powerpoint/2010/main" val="3029383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Surge Converter - Waves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758444" y="1757835"/>
            <a:ext cx="7957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Flapping panel that is moved by the horizontal motion of waves relative to the fixed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This movement can be used to run a generator or pressurize fluid to produce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Nearshore, 10-15 m depths</a:t>
            </a:r>
          </a:p>
        </p:txBody>
      </p:sp>
      <p:pic>
        <p:nvPicPr>
          <p:cNvPr id="10" name="Picture 9" descr="A large white and yellow machine in a building&#10;&#10;Description automatically generated">
            <a:extLst>
              <a:ext uri="{FF2B5EF4-FFF2-40B4-BE49-F238E27FC236}">
                <a16:creationId xmlns:a16="http://schemas.microsoft.com/office/drawing/2014/main" id="{858F357E-380B-6811-2A01-C5FC51BE3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r="14155"/>
          <a:stretch/>
        </p:blipFill>
        <p:spPr>
          <a:xfrm>
            <a:off x="3262628" y="4150188"/>
            <a:ext cx="2713011" cy="2555142"/>
          </a:xfrm>
          <a:prstGeom prst="rect">
            <a:avLst/>
          </a:prstGeom>
        </p:spPr>
      </p:pic>
      <p:pic>
        <p:nvPicPr>
          <p:cNvPr id="6" name="Picture 5" descr="Diagram of a hydro power conversion&#10;&#10;Description automatically generated">
            <a:extLst>
              <a:ext uri="{FF2B5EF4-FFF2-40B4-BE49-F238E27FC236}">
                <a16:creationId xmlns:a16="http://schemas.microsoft.com/office/drawing/2014/main" id="{54D593C6-8A5C-8294-73FA-25C977241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" b="7317"/>
          <a:stretch/>
        </p:blipFill>
        <p:spPr>
          <a:xfrm>
            <a:off x="6110513" y="4155572"/>
            <a:ext cx="5373568" cy="2549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3F8D31-19C6-7FBE-C5B0-DCB59BF87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80"/>
          <a:stretch/>
        </p:blipFill>
        <p:spPr>
          <a:xfrm>
            <a:off x="8544232" y="1767667"/>
            <a:ext cx="2885768" cy="2122089"/>
          </a:xfrm>
          <a:prstGeom prst="rect">
            <a:avLst/>
          </a:prstGeom>
        </p:spPr>
      </p:pic>
      <p:pic>
        <p:nvPicPr>
          <p:cNvPr id="12" name="Picture 11" descr="A white and red objects with arrows&#10;&#10;Description automatically generated with medium confidence">
            <a:extLst>
              <a:ext uri="{FF2B5EF4-FFF2-40B4-BE49-F238E27FC236}">
                <a16:creationId xmlns:a16="http://schemas.microsoft.com/office/drawing/2014/main" id="{6C5DFF6F-5799-1180-6339-176BC0AE24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t="11456" r="26003"/>
          <a:stretch/>
        </p:blipFill>
        <p:spPr>
          <a:xfrm>
            <a:off x="687869" y="4150188"/>
            <a:ext cx="2439886" cy="25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06F81-92C2-6E48-B38F-51B98BC4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484" y="1143000"/>
            <a:ext cx="6725348" cy="1787427"/>
          </a:xfrm>
        </p:spPr>
        <p:txBody>
          <a:bodyPr/>
          <a:lstStyle/>
          <a:p>
            <a:r>
              <a:rPr lang="en-US" dirty="0">
                <a:latin typeface="Avenir Next LT Pro"/>
              </a:rPr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A9B1C-51FB-8490-9E8A-194D74D2331A}"/>
              </a:ext>
            </a:extLst>
          </p:cNvPr>
          <p:cNvSpPr txBox="1">
            <a:spLocks/>
          </p:cNvSpPr>
          <p:nvPr/>
        </p:nvSpPr>
        <p:spPr>
          <a:xfrm>
            <a:off x="1073004" y="2631296"/>
            <a:ext cx="7050772" cy="3163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en-US" sz="2800" dirty="0"/>
              <a:t>Electricity</a:t>
            </a:r>
          </a:p>
          <a:p>
            <a:pPr marL="342900" indent="-342900">
              <a:buChar char="•"/>
            </a:pPr>
            <a:r>
              <a:rPr lang="en-US" sz="2800" dirty="0" err="1"/>
              <a:t>Fraday's</a:t>
            </a:r>
            <a:r>
              <a:rPr lang="en-US" sz="2800" dirty="0"/>
              <a:t> Law</a:t>
            </a:r>
          </a:p>
          <a:p>
            <a:pPr marL="342900" indent="-342900">
              <a:buChar char="•"/>
            </a:pPr>
            <a:r>
              <a:rPr lang="en-US" sz="2800" dirty="0"/>
              <a:t>Energy Sources</a:t>
            </a:r>
          </a:p>
          <a:p>
            <a:pPr marL="342900" indent="-342900">
              <a:buChar char="•"/>
            </a:pPr>
            <a:r>
              <a:rPr lang="en-US" sz="2800" dirty="0"/>
              <a:t>North Carolina Renewable Energy Program</a:t>
            </a:r>
          </a:p>
          <a:p>
            <a:pPr marL="342900" indent="-342900">
              <a:buChar char="•"/>
            </a:pPr>
            <a:r>
              <a:rPr lang="en-US" sz="2800" dirty="0"/>
              <a:t>Ocean Energy Devices</a:t>
            </a:r>
          </a:p>
        </p:txBody>
      </p:sp>
    </p:spTree>
    <p:extLst>
      <p:ext uri="{BB962C8B-B14F-4D97-AF65-F5344CB8AC3E}">
        <p14:creationId xmlns:p14="http://schemas.microsoft.com/office/powerpoint/2010/main" val="235267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Turbines - Currents</a:t>
            </a:r>
          </a:p>
        </p:txBody>
      </p:sp>
      <p:pic>
        <p:nvPicPr>
          <p:cNvPr id="6" name="Picture 5" descr="A yellow and grey machine next to a white object&#10;&#10;Description automatically generated with medium confidence">
            <a:extLst>
              <a:ext uri="{FF2B5EF4-FFF2-40B4-BE49-F238E27FC236}">
                <a16:creationId xmlns:a16="http://schemas.microsoft.com/office/drawing/2014/main" id="{9BEC6294-C631-B99F-0219-AB84E7ADD4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1"/>
          <a:stretch/>
        </p:blipFill>
        <p:spPr>
          <a:xfrm>
            <a:off x="166826" y="4066159"/>
            <a:ext cx="7641753" cy="2607704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8232A4E-4B99-8AD4-40B8-4E7D77873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6" r="9156"/>
          <a:stretch/>
        </p:blipFill>
        <p:spPr bwMode="auto">
          <a:xfrm>
            <a:off x="7917690" y="4589569"/>
            <a:ext cx="3980329" cy="20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C85ED2-CFF4-F683-D9C5-25BFC9249601}"/>
              </a:ext>
            </a:extLst>
          </p:cNvPr>
          <p:cNvSpPr txBox="1"/>
          <p:nvPr/>
        </p:nvSpPr>
        <p:spPr>
          <a:xfrm>
            <a:off x="7917691" y="6322933"/>
            <a:ext cx="190501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Coaxial Turbine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5" name="Picture 4" descr="A device attached to a rope&#10;&#10;Description automatically generated">
            <a:extLst>
              <a:ext uri="{FF2B5EF4-FFF2-40B4-BE49-F238E27FC236}">
                <a16:creationId xmlns:a16="http://schemas.microsoft.com/office/drawing/2014/main" id="{3BB2961A-D470-17E5-D62F-D0582A194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90" y="1234386"/>
            <a:ext cx="3980329" cy="3197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BFEB5-AC5B-44D5-AA32-3BAD96C9608D}"/>
              </a:ext>
            </a:extLst>
          </p:cNvPr>
          <p:cNvSpPr txBox="1"/>
          <p:nvPr/>
        </p:nvSpPr>
        <p:spPr>
          <a:xfrm>
            <a:off x="293981" y="1679102"/>
            <a:ext cx="7514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Energy of moving water captured by spinning blades, parallel or perpendicular to the flow of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Spinning blades run a generator to produce electricity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Operational anywhere in water column</a:t>
            </a:r>
          </a:p>
        </p:txBody>
      </p:sp>
    </p:spTree>
    <p:extLst>
      <p:ext uri="{BB962C8B-B14F-4D97-AF65-F5344CB8AC3E}">
        <p14:creationId xmlns:p14="http://schemas.microsoft.com/office/powerpoint/2010/main" val="2468513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Kite - Currents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FB3FD4-E50A-9070-337A-227765FC0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331" r="7835" b="21097"/>
          <a:stretch/>
        </p:blipFill>
        <p:spPr bwMode="auto">
          <a:xfrm>
            <a:off x="122870" y="3755927"/>
            <a:ext cx="4390134" cy="270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group of people on a boat&#10;&#10;Description automatically generated">
            <a:extLst>
              <a:ext uri="{FF2B5EF4-FFF2-40B4-BE49-F238E27FC236}">
                <a16:creationId xmlns:a16="http://schemas.microsoft.com/office/drawing/2014/main" id="{6F9C6D0B-F0C6-9058-1A8F-1B38D764C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6888" r="18169" b="13977"/>
          <a:stretch/>
        </p:blipFill>
        <p:spPr bwMode="auto">
          <a:xfrm>
            <a:off x="9709724" y="3755927"/>
            <a:ext cx="2367145" cy="270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artoon of a fishing line&#10;&#10;Description automatically generated">
            <a:extLst>
              <a:ext uri="{FF2B5EF4-FFF2-40B4-BE49-F238E27FC236}">
                <a16:creationId xmlns:a16="http://schemas.microsoft.com/office/drawing/2014/main" id="{22E68EE1-6F92-5107-D38A-1ED5B9B23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8152" r="4968" b="14902"/>
          <a:stretch/>
        </p:blipFill>
        <p:spPr>
          <a:xfrm>
            <a:off x="4653136" y="3755927"/>
            <a:ext cx="4916455" cy="2709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101CB8-59E2-D7B9-1585-5D84D63FF0E5}"/>
              </a:ext>
            </a:extLst>
          </p:cNvPr>
          <p:cNvSpPr txBox="1"/>
          <p:nvPr/>
        </p:nvSpPr>
        <p:spPr>
          <a:xfrm>
            <a:off x="330316" y="1659492"/>
            <a:ext cx="1109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Device with hydrodynamic wing, tethered by a cable, that flies in programmed figure 8 shapes across currents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Electricity produced by on-board turbines or cycling spooling motion</a:t>
            </a:r>
          </a:p>
        </p:txBody>
      </p:sp>
    </p:spTree>
    <p:extLst>
      <p:ext uri="{BB962C8B-B14F-4D97-AF65-F5344CB8AC3E}">
        <p14:creationId xmlns:p14="http://schemas.microsoft.com/office/powerpoint/2010/main" val="367748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Electricity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E5FA7-23FD-B49B-AFE9-4F901C041FE1}"/>
              </a:ext>
            </a:extLst>
          </p:cNvPr>
          <p:cNvSpPr txBox="1"/>
          <p:nvPr/>
        </p:nvSpPr>
        <p:spPr>
          <a:xfrm>
            <a:off x="758952" y="2188587"/>
            <a:ext cx="106710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Electric current is the transfer of free electrons from one atom to the next.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There are three primary electrical parameters: volts, amps, and ohms</a:t>
            </a:r>
          </a:p>
        </p:txBody>
      </p:sp>
      <p:pic>
        <p:nvPicPr>
          <p:cNvPr id="8" name="Google Shape;117;p16">
            <a:extLst>
              <a:ext uri="{FF2B5EF4-FFF2-40B4-BE49-F238E27FC236}">
                <a16:creationId xmlns:a16="http://schemas.microsoft.com/office/drawing/2014/main" id="{BE9A69F0-84C6-EA70-28A7-006CA06D0C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1687" y="1066800"/>
            <a:ext cx="40563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4E15D5-2BE7-2168-83CB-9E6BFAE08342}"/>
              </a:ext>
            </a:extLst>
          </p:cNvPr>
          <p:cNvSpPr txBox="1"/>
          <p:nvPr/>
        </p:nvSpPr>
        <p:spPr>
          <a:xfrm>
            <a:off x="758953" y="1910527"/>
            <a:ext cx="6614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Simply put, electricity is the flow of electric current along a conductor.</a:t>
            </a:r>
          </a:p>
        </p:txBody>
      </p:sp>
    </p:spTree>
    <p:extLst>
      <p:ext uri="{BB962C8B-B14F-4D97-AF65-F5344CB8AC3E}">
        <p14:creationId xmlns:p14="http://schemas.microsoft.com/office/powerpoint/2010/main" val="23808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Electrical Parameters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758952" y="1757835"/>
            <a:ext cx="1067104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VOLT: electrical pressure, like the water pressure in a pipe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AMPERE: how much electrical charge is flowing past a given point in one second, the flow rate of electric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OHM: unit of electrical resistance in a 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WATTS: unit of electrical power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  <a:p>
            <a:pPr algn="ctr"/>
            <a:r>
              <a:rPr lang="en-US" sz="3100" dirty="0">
                <a:solidFill>
                  <a:schemeClr val="bg1"/>
                </a:solidFill>
              </a:rPr>
              <a:t>WATTS = VOLTS X AMPS</a:t>
            </a:r>
          </a:p>
        </p:txBody>
      </p:sp>
    </p:spTree>
    <p:extLst>
      <p:ext uri="{BB962C8B-B14F-4D97-AF65-F5344CB8AC3E}">
        <p14:creationId xmlns:p14="http://schemas.microsoft.com/office/powerpoint/2010/main" val="175312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14A9-9E9C-A21F-7CA8-E521485A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007" y="2274691"/>
            <a:ext cx="8453092" cy="7890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Avenir Next LT Pro"/>
              </a:rPr>
              <a:t>June 1752 – Ben Franklin flew a kite with metal key attached in a storm threatened sky. </a:t>
            </a:r>
            <a:br>
              <a:rPr lang="en-US" sz="2400" dirty="0">
                <a:latin typeface="Avenir Next LT Pro"/>
              </a:rPr>
            </a:br>
            <a:br>
              <a:rPr lang="en-US" sz="2400" dirty="0">
                <a:latin typeface="Avenir Next LT Pro"/>
              </a:rPr>
            </a:br>
            <a:endParaRPr lang="en-US" sz="2400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0B558-9632-86CC-535D-2721E5BE6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Electricity History</a:t>
            </a:r>
          </a:p>
        </p:txBody>
      </p:sp>
      <p:pic>
        <p:nvPicPr>
          <p:cNvPr id="5" name="Picture 4" descr="A painting of a person in a gray coat&#10;&#10;Description automatically generated">
            <a:extLst>
              <a:ext uri="{FF2B5EF4-FFF2-40B4-BE49-F238E27FC236}">
                <a16:creationId xmlns:a16="http://schemas.microsoft.com/office/drawing/2014/main" id="{80AA37F5-02F0-BAC4-2249-66A2DB83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92" y="1535272"/>
            <a:ext cx="1860060" cy="2264359"/>
          </a:xfrm>
          <a:prstGeom prst="rect">
            <a:avLst/>
          </a:prstGeom>
        </p:spPr>
      </p:pic>
      <p:pic>
        <p:nvPicPr>
          <p:cNvPr id="6" name="Picture 5" descr="A person in a suit and bow tie&#10;&#10;Description automatically generated">
            <a:extLst>
              <a:ext uri="{FF2B5EF4-FFF2-40B4-BE49-F238E27FC236}">
                <a16:creationId xmlns:a16="http://schemas.microsoft.com/office/drawing/2014/main" id="{E4457D52-0E10-531B-86D6-A63A50030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87" y="4074669"/>
            <a:ext cx="1861816" cy="2482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B6A942-BA70-EA81-BAA1-1DBA79BDDAB2}"/>
              </a:ext>
            </a:extLst>
          </p:cNvPr>
          <p:cNvSpPr txBox="1"/>
          <p:nvPr/>
        </p:nvSpPr>
        <p:spPr>
          <a:xfrm>
            <a:off x="2974956" y="4900246"/>
            <a:ext cx="846045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1831 – Micheal Faraday invented the electric motor and discovered the phenomenon of electromagnetic induction.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0347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Faraday’s Law of Induction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758952" y="1757835"/>
            <a:ext cx="869316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Electromagnetism: electrically charged particles create a magnetic field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A changing magnetic field creates an electric field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Electromagnetic Induction: the production of an electromagnetic force across and electrical conductor in a changing magnetic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85435-28A4-A2B2-E095-9FD5F35A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113" y="2006064"/>
            <a:ext cx="2165784" cy="31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Electromagnetic Induction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1673350" y="1793750"/>
            <a:ext cx="8842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Simply put, pass a magnet by a coil of copper, produce electrical energy</a:t>
            </a:r>
          </a:p>
        </p:txBody>
      </p:sp>
      <p:pic>
        <p:nvPicPr>
          <p:cNvPr id="8" name="Picture 7" descr="A diagram of a magnet&#10;&#10;Description automatically generated">
            <a:extLst>
              <a:ext uri="{FF2B5EF4-FFF2-40B4-BE49-F238E27FC236}">
                <a16:creationId xmlns:a16="http://schemas.microsoft.com/office/drawing/2014/main" id="{3836A346-C71E-FC71-F0D4-30FA2BF8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49" y="3157285"/>
            <a:ext cx="6131450" cy="3365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4E1B25-8D91-BF5E-C6B9-8A6BA941D0E2}"/>
              </a:ext>
            </a:extLst>
          </p:cNvPr>
          <p:cNvSpPr txBox="1"/>
          <p:nvPr/>
        </p:nvSpPr>
        <p:spPr>
          <a:xfrm>
            <a:off x="6803923" y="3592902"/>
            <a:ext cx="260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Direction of movement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21E70-FC8A-021F-2E8F-BEF022073177}"/>
              </a:ext>
            </a:extLst>
          </p:cNvPr>
          <p:cNvSpPr txBox="1"/>
          <p:nvPr/>
        </p:nvSpPr>
        <p:spPr>
          <a:xfrm>
            <a:off x="5589639" y="6145319"/>
            <a:ext cx="260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Induced voltage in wire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8EB678-C4E8-0371-AA0D-1B360EA7EDA3}"/>
              </a:ext>
            </a:extLst>
          </p:cNvPr>
          <p:cNvSpPr txBox="1"/>
          <p:nvPr/>
        </p:nvSpPr>
        <p:spPr>
          <a:xfrm>
            <a:off x="3043292" y="3515189"/>
            <a:ext cx="1248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Coiled wire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9D660C-6C2B-3505-745D-19A128F8C09A}"/>
              </a:ext>
            </a:extLst>
          </p:cNvPr>
          <p:cNvCxnSpPr/>
          <p:nvPr/>
        </p:nvCxnSpPr>
        <p:spPr>
          <a:xfrm>
            <a:off x="7241458" y="4010116"/>
            <a:ext cx="130769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34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614361"/>
            <a:ext cx="10671048" cy="8229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Electromagnetic Induction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298B6-0F71-C9D0-B349-324C7DE94084}"/>
              </a:ext>
            </a:extLst>
          </p:cNvPr>
          <p:cNvSpPr txBox="1"/>
          <p:nvPr/>
        </p:nvSpPr>
        <p:spPr>
          <a:xfrm>
            <a:off x="758952" y="1757835"/>
            <a:ext cx="1067104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Faraday invented the first electric motor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made of a coil of wire and a permanent magnet that was moved relative to the coil, which induced electric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Direct Current vs. Alternating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DC: electrons flow steadily in one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AC: electrons flow back and forth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4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F9CD-D6C5-6127-8C73-838DFA98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50B-FF19-AF6B-732E-159FEEA0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548101"/>
            <a:ext cx="10671048" cy="822960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Where does our energy come from?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F1A9-47A1-CCE7-2611-C68E68BD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059" y="1678359"/>
            <a:ext cx="7143882" cy="49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2050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LightSeed_2SEEDS">
      <a:dk1>
        <a:srgbClr val="000000"/>
      </a:dk1>
      <a:lt1>
        <a:srgbClr val="FFFFFF"/>
      </a:lt1>
      <a:dk2>
        <a:srgbClr val="243741"/>
      </a:dk2>
      <a:lt2>
        <a:srgbClr val="E2E5E8"/>
      </a:lt2>
      <a:accent1>
        <a:srgbClr val="BB9D7E"/>
      </a:accent1>
      <a:accent2>
        <a:srgbClr val="C59791"/>
      </a:accent2>
      <a:accent3>
        <a:srgbClr val="A5A27B"/>
      </a:accent3>
      <a:accent4>
        <a:srgbClr val="74ADA7"/>
      </a:accent4>
      <a:accent5>
        <a:srgbClr val="7EA7BB"/>
      </a:accent5>
      <a:accent6>
        <a:srgbClr val="7E8DBB"/>
      </a:accent6>
      <a:hlink>
        <a:srgbClr val="6184A9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b6100c-4b9d-4307-97b0-d829448e6620">
      <Terms xmlns="http://schemas.microsoft.com/office/infopath/2007/PartnerControls"/>
    </lcf76f155ced4ddcb4097134ff3c332f>
    <TaxCatchAll xmlns="2514c59c-d522-4c51-b54d-c6e3d28f233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7CC2DC92A0246AE032F35CA5C4461" ma:contentTypeVersion="18" ma:contentTypeDescription="Create a new document." ma:contentTypeScope="" ma:versionID="3042d013b1e002975a71ffdaa0b1f043">
  <xsd:schema xmlns:xsd="http://www.w3.org/2001/XMLSchema" xmlns:xs="http://www.w3.org/2001/XMLSchema" xmlns:p="http://schemas.microsoft.com/office/2006/metadata/properties" xmlns:ns2="ffb6100c-4b9d-4307-97b0-d829448e6620" xmlns:ns3="2514c59c-d522-4c51-b54d-c6e3d28f233f" targetNamespace="http://schemas.microsoft.com/office/2006/metadata/properties" ma:root="true" ma:fieldsID="e12681846cd748f89b06a7183442f786" ns2:_="" ns3:_="">
    <xsd:import namespace="ffb6100c-4b9d-4307-97b0-d829448e6620"/>
    <xsd:import namespace="2514c59c-d522-4c51-b54d-c6e3d28f2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6100c-4b9d-4307-97b0-d829448e66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4c59c-d522-4c51-b54d-c6e3d28f233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ca88a48-e133-45d4-9cc8-2a85397b7f00}" ma:internalName="TaxCatchAll" ma:showField="CatchAllData" ma:web="2514c59c-d522-4c51-b54d-c6e3d28f2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0D94F6-E669-4389-83CD-38DCBAC2EE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CF4D0A-C813-430A-A610-4892801E2ACC}">
  <ds:schemaRefs>
    <ds:schemaRef ds:uri="http://schemas.microsoft.com/office/2006/metadata/properties"/>
    <ds:schemaRef ds:uri="http://schemas.microsoft.com/office/infopath/2007/PartnerControls"/>
    <ds:schemaRef ds:uri="ffb6100c-4b9d-4307-97b0-d829448e6620"/>
    <ds:schemaRef ds:uri="2514c59c-d522-4c51-b54d-c6e3d28f233f"/>
  </ds:schemaRefs>
</ds:datastoreItem>
</file>

<file path=customXml/itemProps3.xml><?xml version="1.0" encoding="utf-8"?>
<ds:datastoreItem xmlns:ds="http://schemas.openxmlformats.org/officeDocument/2006/customXml" ds:itemID="{840262DC-6CE1-4F5C-9449-AE17A49F7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6100c-4b9d-4307-97b0-d829448e6620"/>
    <ds:schemaRef ds:uri="2514c59c-d522-4c51-b54d-c6e3d28f23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1471</TotalTime>
  <Words>687</Words>
  <Application>Microsoft Macintosh PowerPoint</Application>
  <PresentationFormat>Widescreen</PresentationFormat>
  <Paragraphs>101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Avenir Next LT Pro</vt:lpstr>
      <vt:lpstr>Sitka Banner</vt:lpstr>
      <vt:lpstr>HeadlinesVTI</vt:lpstr>
      <vt:lpstr>Alternative Energies</vt:lpstr>
      <vt:lpstr>Outline</vt:lpstr>
      <vt:lpstr>PowerPoint Presentation</vt:lpstr>
      <vt:lpstr>PowerPoint Presentation</vt:lpstr>
      <vt:lpstr>June 1752 – Ben Franklin flew a kite with metal key attached in a storm threatened sky.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Ocean Energy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Kerlin, Lauren Michelle</cp:lastModifiedBy>
  <cp:revision>149</cp:revision>
  <dcterms:created xsi:type="dcterms:W3CDTF">2024-01-26T20:37:16Z</dcterms:created>
  <dcterms:modified xsi:type="dcterms:W3CDTF">2024-06-20T13:30:07Z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0x010100C5A7CC2DC92A0246AE032F35CA5C4461</vt:lpwstr>
  </property>
  <property fmtid="{D5CDD505-2E9C-101B-9397-08002B2CF9AE}" pid="3" name="MediaServiceImageTags">
    <vt:lpwstr/>
  </property>
</Properties>
</file>